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2" r:id="rId4"/>
    <p:sldId id="285" r:id="rId5"/>
    <p:sldId id="286" r:id="rId6"/>
    <p:sldId id="287" r:id="rId7"/>
    <p:sldId id="264" r:id="rId8"/>
    <p:sldId id="263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0" r:id="rId18"/>
    <p:sldId id="296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2E71-6171-4CBD-B748-ADE433F34433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CB7A-5949-4EDD-897C-CF7ED5BC666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13. Zahmlené sklo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Dýchnite na chladné sklo tak, že na jeho povrchu skondenzuje voda. Pri pohľade na lampu cez zahmlené sklo uvidíte farebné kruhy okolo neostrej bielej škvrny v strede. Vysvetlite tento jav.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295400" y="1447800"/>
            <a:ext cx="7498080" cy="25908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Na skle?</a:t>
            </a:r>
          </a:p>
          <a:p>
            <a:r>
              <a:rPr lang="sk-SK" dirty="0" smtClean="0"/>
              <a:t>Nie, sklo je príliš hrubé – priveľký dráhový rozdiel medzi lúčmi odrazenými z hornej a spodnej strany skla</a:t>
            </a:r>
          </a:p>
          <a:p>
            <a:r>
              <a:rPr lang="sk-SK" dirty="0" smtClean="0"/>
              <a:t>Na čistom skle sa jav nepozoruje</a:t>
            </a:r>
          </a:p>
          <a:p>
            <a:r>
              <a:rPr lang="sk-SK" dirty="0" smtClean="0"/>
              <a:t>Jav výborne vidieť na znečistenom zrkadle</a:t>
            </a:r>
          </a:p>
          <a:p>
            <a:endParaRPr lang="sk-SK" dirty="0" smtClean="0"/>
          </a:p>
        </p:txBody>
      </p:sp>
      <p:pic>
        <p:nvPicPr>
          <p:cNvPr id="36866" name="Picture 2" descr="http://img.springerimages.com/Images/SpringerBooks/BSE=0624/BOK=978-1-4419-1197-1/CHP=2_10.1007-978-1-4419-1197-1_2/MediaObjects/WATER_978-1-4419-1197-1_2_Fig16_HTML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581400" y="4495800"/>
            <a:ext cx="2667000" cy="205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295400" y="1295400"/>
            <a:ext cx="7498080" cy="16002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Častica mení smer svetla (rozptyľuje ho)</a:t>
            </a:r>
          </a:p>
          <a:p>
            <a:r>
              <a:rPr lang="sk-SK" dirty="0" smtClean="0"/>
              <a:t>To umožňuje, aby sa v bode pozorovania stretli dva lúče prechádzajúce sklom s malým dráhovým rozdielom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4614" t="27548" r="57833" b="23958"/>
          <a:stretch>
            <a:fillRect/>
          </a:stretch>
        </p:blipFill>
        <p:spPr bwMode="auto">
          <a:xfrm>
            <a:off x="3352800" y="2362200"/>
            <a:ext cx="5562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5867400" y="2438400"/>
            <a:ext cx="3048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5943600" y="2362200"/>
            <a:ext cx="2667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0" y="64769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23648" t="27548" r="57833" b="23958"/>
          <a:stretch>
            <a:fillRect/>
          </a:stretch>
        </p:blipFill>
        <p:spPr bwMode="auto">
          <a:xfrm>
            <a:off x="6096000" y="1295400"/>
            <a:ext cx="274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0" y="64769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00200"/>
            <a:ext cx="3886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438400"/>
            <a:ext cx="4438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905000"/>
            <a:ext cx="182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743200"/>
            <a:ext cx="2981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3048000"/>
            <a:ext cx="2562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3352800"/>
            <a:ext cx="2105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3810000"/>
            <a:ext cx="2019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191000"/>
            <a:ext cx="196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5638800"/>
            <a:ext cx="4924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23648" t="27548" r="57833" b="23958"/>
          <a:stretch>
            <a:fillRect/>
          </a:stretch>
        </p:blipFill>
        <p:spPr bwMode="auto">
          <a:xfrm>
            <a:off x="6096000" y="1295400"/>
            <a:ext cx="274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0" y="64769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dirty="0"/>
          </a:p>
        </p:txBody>
      </p:sp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4924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905000"/>
            <a:ext cx="1857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3352800" y="1905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Zákon lomu</a:t>
            </a:r>
            <a:endParaRPr lang="sk-SK" sz="20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9718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lokTextu 17"/>
          <p:cNvSpPr txBox="1"/>
          <p:nvPr/>
        </p:nvSpPr>
        <p:spPr>
          <a:xfrm>
            <a:off x="1371600" y="2438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Pre malé uhly je sin x = </a:t>
            </a:r>
            <a:r>
              <a:rPr lang="sk-SK" sz="2000" dirty="0" err="1" smtClean="0"/>
              <a:t>tan</a:t>
            </a:r>
            <a:r>
              <a:rPr lang="sk-SK" sz="2000" dirty="0" smtClean="0"/>
              <a:t> x = x</a:t>
            </a:r>
            <a:endParaRPr lang="sk-SK" sz="2000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352800"/>
            <a:ext cx="2095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733800"/>
            <a:ext cx="2714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4114800"/>
            <a:ext cx="781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4876800"/>
            <a:ext cx="2295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4769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22955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4614" t="27548" r="78924" b="23958"/>
          <a:stretch>
            <a:fillRect/>
          </a:stretch>
        </p:blipFill>
        <p:spPr bwMode="auto">
          <a:xfrm>
            <a:off x="6019800" y="1828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www.glogster.com/media/6/40/38/42/40384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0"/>
            <a:ext cx="40005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ak zdroj a pozorovateľ </a:t>
            </a:r>
            <a:br>
              <a:rPr lang="sk-SK" dirty="0" smtClean="0"/>
            </a:br>
            <a:r>
              <a:rPr lang="sk-SK" dirty="0" smtClean="0"/>
              <a:t>nie sú v zákryte?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4769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11713" t="20833" r="23280" b="26042"/>
          <a:stretch>
            <a:fillRect/>
          </a:stretch>
        </p:blipFill>
        <p:spPr bwMode="auto">
          <a:xfrm>
            <a:off x="457200" y="15240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143000" y="56388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Výpočet analogický, iba trochu zložitejší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Kvapka svetlo nerozptyľuje, ale láme!?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0" y="64769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71600"/>
            <a:ext cx="5086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371600" y="4724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Jav možno pozorovať iba v istom rozsahu uhlov okolo kolmice na sklo – v akom?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otázky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Prečo môže dôjsť k interferencii, ak lúč prešiel cez kvapku a sklo, hoci samotná kvapka i sklo sú na interferenciu priveľké?</a:t>
            </a:r>
          </a:p>
          <a:p>
            <a:r>
              <a:rPr lang="sk-SK" dirty="0" smtClean="0"/>
              <a:t>Je efekt na zrkadle identický s efektom pri svetle prechádzajúcom cez sklo?</a:t>
            </a:r>
          </a:p>
          <a:p>
            <a:r>
              <a:rPr lang="sk-SK" dirty="0" smtClean="0"/>
              <a:t>Možno vodu nahradiť napríklad olejom? Ako sa to prejaví na jave?</a:t>
            </a:r>
          </a:p>
          <a:p>
            <a:r>
              <a:rPr lang="sk-SK" dirty="0" smtClean="0"/>
              <a:t>Môže na malých kvapkách dochádzať k interferencii/difrakcii? Ako sa to prípadne prejaví?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otázky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Rozptýlené svetlo je silne polarizované – ako sa to prejaví na efekte ak je zdroj svetla polarizovaný, alebo ak pozorujme efekt cez polarizačný filter?</a:t>
            </a:r>
          </a:p>
          <a:p>
            <a:r>
              <a:rPr lang="sk-SK" dirty="0" smtClean="0"/>
              <a:t>Aký vplyv má materiál podložky (sklo, plast)?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robiť experimenty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54102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Ujasniť si, či použitie zrkadla dáva rovnaký efekt – od zrkadla sa odrazí viac svetla než od skla = výraznejší jav</a:t>
            </a:r>
          </a:p>
          <a:p>
            <a:r>
              <a:rPr lang="sk-SK" dirty="0" smtClean="0"/>
              <a:t>Zmerať medzný uhol a analyzovať jeho vplyv</a:t>
            </a:r>
          </a:p>
          <a:p>
            <a:r>
              <a:rPr lang="sk-SK" dirty="0" smtClean="0"/>
              <a:t>Neodparujúca sa kvapalina – viac času na meranie?</a:t>
            </a:r>
          </a:p>
          <a:p>
            <a:r>
              <a:rPr lang="sk-SK" dirty="0" smtClean="0"/>
              <a:t>Meniť vzájomnú polohu zdroja, skla a pozorovateľa a interpretovať zmeny v prúžkoch</a:t>
            </a:r>
          </a:p>
          <a:p>
            <a:r>
              <a:rPr lang="sk-SK" dirty="0" smtClean="0"/>
              <a:t>Použiť silný bodový zdroj (halogénová žiarovka?)</a:t>
            </a:r>
          </a:p>
          <a:p>
            <a:r>
              <a:rPr lang="sk-SK" dirty="0" smtClean="0"/>
              <a:t>Jav nafotiť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máme vidieť?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l="43025" t="19983" r="6417" b="18068"/>
          <a:stretch>
            <a:fillRect/>
          </a:stretch>
        </p:blipFill>
        <p:spPr bwMode="auto">
          <a:xfrm>
            <a:off x="1447800" y="1371600"/>
            <a:ext cx="7086600" cy="48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0" y="63246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http://www.uni-muenster.de/imperia/md/content/fachbereich_physik/didaktik_physik/publikationen/31_quetelet_korr.pdf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48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dirty="0" smtClean="0"/>
              <a:t> V. Expérience de M. </a:t>
            </a:r>
            <a:r>
              <a:rPr lang="fr-FR" dirty="0" err="1" smtClean="0"/>
              <a:t>Quetelet</a:t>
            </a:r>
            <a:r>
              <a:rPr lang="fr-FR" dirty="0" smtClean="0"/>
              <a:t>. L’institut, 6, 232, p.348 (25 octobre 1838)</a:t>
            </a:r>
          </a:p>
          <a:p>
            <a:pPr>
              <a:buNone/>
            </a:pPr>
            <a:r>
              <a:rPr lang="en-US" dirty="0" smtClean="0"/>
              <a:t> C. V. Raman and G. L. </a:t>
            </a:r>
            <a:r>
              <a:rPr lang="en-US" dirty="0" err="1" smtClean="0"/>
              <a:t>Datta</a:t>
            </a:r>
            <a:r>
              <a:rPr lang="en-US" dirty="0" smtClean="0"/>
              <a:t>. On </a:t>
            </a:r>
            <a:r>
              <a:rPr lang="en-US" dirty="0" err="1" smtClean="0"/>
              <a:t>Quételet's</a:t>
            </a:r>
            <a:r>
              <a:rPr lang="en-US" dirty="0" smtClean="0"/>
              <a:t> rings and other allied phenomena. Phil. Mag.,</a:t>
            </a:r>
          </a:p>
          <a:p>
            <a:pPr>
              <a:buNone/>
            </a:pPr>
            <a:r>
              <a:rPr lang="sk-SK" dirty="0" smtClean="0"/>
              <a:t>42, 251, 826-840 (1921)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Suhr</a:t>
            </a:r>
            <a:r>
              <a:rPr lang="en-US" dirty="0" smtClean="0"/>
              <a:t> </a:t>
            </a:r>
            <a:r>
              <a:rPr lang="en-US" dirty="0" err="1" smtClean="0"/>
              <a:t>Wilfried</a:t>
            </a:r>
            <a:r>
              <a:rPr lang="en-US" dirty="0" smtClean="0"/>
              <a:t> and </a:t>
            </a:r>
            <a:r>
              <a:rPr lang="en-US" dirty="0" err="1" smtClean="0"/>
              <a:t>Schlichting</a:t>
            </a:r>
            <a:r>
              <a:rPr lang="en-US" dirty="0" smtClean="0"/>
              <a:t> H. Joachim. </a:t>
            </a:r>
            <a:r>
              <a:rPr lang="en-US" dirty="0" err="1" smtClean="0"/>
              <a:t>Quételet's</a:t>
            </a:r>
            <a:r>
              <a:rPr lang="en-US" dirty="0" smtClean="0"/>
              <a:t> fringes due to scattering by small</a:t>
            </a:r>
          </a:p>
          <a:p>
            <a:pPr>
              <a:buNone/>
            </a:pPr>
            <a:r>
              <a:rPr lang="en-US" dirty="0" smtClean="0"/>
              <a:t>spheres just above a reflecting surface. App. Optics 48, 26, 4978-4984 (2009)</a:t>
            </a:r>
          </a:p>
          <a:p>
            <a:pPr>
              <a:buNone/>
            </a:pPr>
            <a:r>
              <a:rPr lang="en-US" dirty="0" smtClean="0"/>
              <a:t> A. J. de Witte. Interference in scattered light. Am. J. Phys. 35, 4, 301-313 (1967)</a:t>
            </a:r>
          </a:p>
          <a:p>
            <a:pPr>
              <a:buNone/>
            </a:pPr>
            <a:r>
              <a:rPr lang="de-DE" dirty="0" smtClean="0"/>
              <a:t> H. Joachim Schlichting. </a:t>
            </a:r>
            <a:r>
              <a:rPr lang="de-DE" dirty="0" err="1" smtClean="0"/>
              <a:t>Quételet</a:t>
            </a:r>
            <a:r>
              <a:rPr lang="de-DE" dirty="0" smtClean="0"/>
              <a:t>-Ringe auf Fenstern. Physik in unserer Zeit 36/4, 185-187</a:t>
            </a:r>
          </a:p>
          <a:p>
            <a:pPr>
              <a:buNone/>
            </a:pPr>
            <a:r>
              <a:rPr lang="sk-SK" dirty="0" smtClean="0"/>
              <a:t>(2005), http://www.uni-muenster.de/imperia/md/content/fachbereich_physik/</a:t>
            </a:r>
          </a:p>
          <a:p>
            <a:pPr>
              <a:buNone/>
            </a:pPr>
            <a:r>
              <a:rPr lang="sk-SK" dirty="0" smtClean="0"/>
              <a:t>didaktik_physik/publikationen/31_quetelet_korr.pdf</a:t>
            </a:r>
          </a:p>
          <a:p>
            <a:pPr>
              <a:buNone/>
            </a:pPr>
            <a:r>
              <a:rPr lang="de-DE" dirty="0" smtClean="0"/>
              <a:t> H. Joachim Schlichting. Farbige Schattensäume im Wasser. Physik in unserer Zeit 34/4,</a:t>
            </a:r>
          </a:p>
          <a:p>
            <a:pPr>
              <a:buNone/>
            </a:pPr>
            <a:r>
              <a:rPr lang="sk-SK" dirty="0" smtClean="0"/>
              <a:t>177-179 (2004), http://www.uni-muenster.de/imperia/md/content/fachbereich_physik/</a:t>
            </a:r>
          </a:p>
          <a:p>
            <a:pPr>
              <a:buNone/>
            </a:pPr>
            <a:r>
              <a:rPr lang="sk-SK" dirty="0" err="1" smtClean="0"/>
              <a:t>didaktik_physik</a:t>
            </a:r>
            <a:r>
              <a:rPr lang="sk-SK" dirty="0" smtClean="0"/>
              <a:t>/</a:t>
            </a:r>
            <a:r>
              <a:rPr lang="sk-SK" dirty="0" err="1" smtClean="0"/>
              <a:t>publikationen</a:t>
            </a:r>
            <a:r>
              <a:rPr lang="sk-SK" dirty="0" smtClean="0"/>
              <a:t>/ 25_schattenr_nder.pdf</a:t>
            </a:r>
          </a:p>
          <a:p>
            <a:pPr>
              <a:buNone/>
            </a:pPr>
            <a:r>
              <a:rPr lang="de-DE" dirty="0" smtClean="0"/>
              <a:t> H. Joachim Schlichting. Farbkränze auf staubigen Gewässern. Physik in unserer Zeit 35/2,</a:t>
            </a:r>
          </a:p>
          <a:p>
            <a:pPr>
              <a:buNone/>
            </a:pPr>
            <a:r>
              <a:rPr lang="sk-SK" dirty="0" smtClean="0"/>
              <a:t>86-89 (2004), http://www.wwu.de/imperia/md/content/fachbereich_physik/</a:t>
            </a:r>
          </a:p>
          <a:p>
            <a:pPr>
              <a:buNone/>
            </a:pPr>
            <a:r>
              <a:rPr lang="sk-SK" dirty="0" smtClean="0"/>
              <a:t>didaktik_physik/publikationen/farbkraenze_staubigen_gew_ssern.pdf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Jearl</a:t>
            </a:r>
            <a:r>
              <a:rPr lang="en-US" dirty="0" smtClean="0"/>
              <a:t> Walker. Interference Patterns Made By Motes on Dusty Mirrors. The Amateur</a:t>
            </a:r>
          </a:p>
          <a:p>
            <a:pPr>
              <a:buNone/>
            </a:pPr>
            <a:r>
              <a:rPr lang="en-US" dirty="0" smtClean="0"/>
              <a:t>Scientist. Scientific American 245, 2, 146-152+154 (Aug. 1981),</a:t>
            </a:r>
          </a:p>
          <a:p>
            <a:pPr>
              <a:buNone/>
            </a:pPr>
            <a:r>
              <a:rPr lang="sk-SK" dirty="0" smtClean="0"/>
              <a:t>http://optica.machorro.net/Optica/SciAm/DustInterference/1981-08-fs.html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48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 N. James Bridge. A novel effect of scattered-light interference in misted mirrors. Phys.</a:t>
            </a:r>
          </a:p>
          <a:p>
            <a:pPr>
              <a:buNone/>
            </a:pPr>
            <a:r>
              <a:rPr lang="sk-SK" dirty="0" err="1" smtClean="0"/>
              <a:t>Educ</a:t>
            </a:r>
            <a:r>
              <a:rPr lang="sk-SK" dirty="0" smtClean="0"/>
              <a:t>. 40, 1, 359-364 (2005), http://www.xmas.demon.co.uk/Published.pdf</a:t>
            </a:r>
          </a:p>
          <a:p>
            <a:pPr>
              <a:buNone/>
            </a:pPr>
            <a:r>
              <a:rPr lang="en-US" dirty="0" smtClean="0"/>
              <a:t> W. H. Bragg. The universe of light (Macmillan, 1933)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Hendrik</a:t>
            </a:r>
            <a:r>
              <a:rPr lang="sk-SK" dirty="0" smtClean="0"/>
              <a:t> </a:t>
            </a:r>
            <a:r>
              <a:rPr lang="sk-SK" dirty="0" err="1" smtClean="0"/>
              <a:t>Christoffel</a:t>
            </a:r>
            <a:r>
              <a:rPr lang="sk-SK" dirty="0" smtClean="0"/>
              <a:t> </a:t>
            </a:r>
            <a:r>
              <a:rPr lang="sk-SK" dirty="0" err="1" smtClean="0"/>
              <a:t>van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Hulst</a:t>
            </a:r>
            <a:r>
              <a:rPr lang="sk-SK" dirty="0" smtClean="0"/>
              <a:t>. </a:t>
            </a:r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scattering</a:t>
            </a:r>
            <a:r>
              <a:rPr lang="sk-SK" dirty="0" smtClean="0"/>
              <a:t> by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particles</a:t>
            </a:r>
            <a:r>
              <a:rPr lang="sk-SK" dirty="0" smtClean="0"/>
              <a:t> (</a:t>
            </a:r>
            <a:r>
              <a:rPr lang="sk-SK" dirty="0" err="1" smtClean="0"/>
              <a:t>Wiley</a:t>
            </a:r>
            <a:r>
              <a:rPr lang="sk-SK" dirty="0" smtClean="0"/>
              <a:t> &amp; </a:t>
            </a:r>
            <a:r>
              <a:rPr lang="sk-SK" dirty="0" err="1" smtClean="0"/>
              <a:t>Sons</a:t>
            </a:r>
            <a:r>
              <a:rPr lang="sk-SK" dirty="0" smtClean="0"/>
              <a:t>,</a:t>
            </a:r>
          </a:p>
          <a:p>
            <a:pPr>
              <a:buNone/>
            </a:pPr>
            <a:r>
              <a:rPr lang="sk-SK" dirty="0" smtClean="0"/>
              <a:t>1921), http://books.google.com/books?id=PlHfPMVAFRcC</a:t>
            </a:r>
          </a:p>
          <a:p>
            <a:pPr>
              <a:buNone/>
            </a:pPr>
            <a:r>
              <a:rPr lang="ru-RU" dirty="0" smtClean="0"/>
              <a:t> В. Майер. Зелёный туман // Квант, 1990, № 4, с. 47–51,</a:t>
            </a:r>
          </a:p>
          <a:p>
            <a:pPr>
              <a:buNone/>
            </a:pPr>
            <a:r>
              <a:rPr lang="sk-SK" dirty="0" smtClean="0"/>
              <a:t>http://kvant.mirror1.mccme.ru/1990/04/zelenyj_tuman.htm</a:t>
            </a:r>
          </a:p>
          <a:p>
            <a:pPr>
              <a:buNone/>
            </a:pPr>
            <a:r>
              <a:rPr lang="ru-RU" dirty="0" smtClean="0"/>
              <a:t> Я. Е. Амстиславский. Необычные явления вокруг обычных источников света //</a:t>
            </a:r>
          </a:p>
          <a:p>
            <a:pPr>
              <a:buNone/>
            </a:pPr>
            <a:r>
              <a:rPr lang="ru-RU" dirty="0" smtClean="0"/>
              <a:t>Квант, 1982, № 6, с. 15–18,</a:t>
            </a:r>
          </a:p>
          <a:p>
            <a:pPr>
              <a:buNone/>
            </a:pPr>
            <a:r>
              <a:rPr lang="sk-SK" dirty="0" smtClean="0"/>
              <a:t>http://kvant.mirror1.mccme.ru/1982/06/neobychnye_yavleniya_vokrug_ob.htm</a:t>
            </a:r>
          </a:p>
          <a:p>
            <a:pPr>
              <a:buNone/>
            </a:pPr>
            <a:r>
              <a:rPr lang="en-US" dirty="0" smtClean="0"/>
              <a:t> R. W. </a:t>
            </a:r>
            <a:r>
              <a:rPr lang="en-US" dirty="0" err="1" smtClean="0"/>
              <a:t>Ditchburn</a:t>
            </a:r>
            <a:r>
              <a:rPr lang="en-US" dirty="0" smtClean="0"/>
              <a:t>. Light (Courier Dover Publications, 1991),</a:t>
            </a:r>
          </a:p>
          <a:p>
            <a:pPr>
              <a:buNone/>
            </a:pPr>
            <a:r>
              <a:rPr lang="sk-SK" dirty="0" smtClean="0"/>
              <a:t>http://books.google.com/books?id=HtBv6pvHFNMC</a:t>
            </a:r>
          </a:p>
          <a:p>
            <a:pPr>
              <a:buNone/>
            </a:pPr>
            <a:r>
              <a:rPr lang="en-US" dirty="0" smtClean="0"/>
              <a:t> Robert </a:t>
            </a:r>
            <a:r>
              <a:rPr lang="en-US" dirty="0" err="1" smtClean="0"/>
              <a:t>Greenler</a:t>
            </a:r>
            <a:r>
              <a:rPr lang="en-US" dirty="0" smtClean="0"/>
              <a:t>. Rainbows, halos, and glories (Cambridge University Press, 1980),</a:t>
            </a:r>
          </a:p>
          <a:p>
            <a:pPr>
              <a:buNone/>
            </a:pPr>
            <a:r>
              <a:rPr lang="sk-SK" dirty="0" smtClean="0"/>
              <a:t>http://books.google.com/books?id=nF84AAAAIAAJ</a:t>
            </a:r>
          </a:p>
          <a:p>
            <a:pPr>
              <a:buNone/>
            </a:pPr>
            <a:r>
              <a:rPr lang="en-US" dirty="0" smtClean="0"/>
              <a:t> Marcel Gilles Jozef </a:t>
            </a:r>
            <a:r>
              <a:rPr lang="en-US" dirty="0" err="1" smtClean="0"/>
              <a:t>Minnaert</a:t>
            </a:r>
            <a:r>
              <a:rPr lang="en-US" dirty="0" smtClean="0"/>
              <a:t>, Len Seymour. Light and color in the outdoors (</a:t>
            </a:r>
            <a:r>
              <a:rPr lang="en-US" dirty="0" err="1" smtClean="0"/>
              <a:t>Birkhauser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sk-SK" dirty="0" smtClean="0"/>
              <a:t>1993), http://books.google.com/books?id=4WCNAW7r_5MC</a:t>
            </a:r>
          </a:p>
          <a:p>
            <a:pPr>
              <a:buNone/>
            </a:pPr>
            <a:r>
              <a:rPr lang="sk-SK" dirty="0" smtClean="0"/>
              <a:t> http://paraselene.de/cgi/bin?</a:t>
            </a:r>
          </a:p>
          <a:p>
            <a:pPr>
              <a:buNone/>
            </a:pPr>
            <a:r>
              <a:rPr lang="sk-SK" dirty="0" smtClean="0"/>
              <a:t>_SID=xxx&amp;_bereich=artikel&amp;_aktion=detail&amp;_sprache=paraselene_englisch&amp;idartikel=</a:t>
            </a:r>
          </a:p>
          <a:p>
            <a:pPr>
              <a:buNone/>
            </a:pPr>
            <a:r>
              <a:rPr lang="sk-SK" dirty="0" smtClean="0"/>
              <a:t>113692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 to interferencia na tenkej vrstve?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838200" y="914400"/>
            <a:ext cx="7498080" cy="4800600"/>
          </a:xfrm>
        </p:spPr>
        <p:txBody>
          <a:bodyPr/>
          <a:lstStyle/>
          <a:p>
            <a:r>
              <a:rPr lang="sk-SK" sz="2800" dirty="0" smtClean="0"/>
              <a:t>Farebné krúžky/prúžky, na sklo sme naniesli vrstvu vody – podobný jav ako pri pozorovaní interferencie na vrstve oleja na vode?</a:t>
            </a:r>
          </a:p>
          <a:p>
            <a:endParaRPr lang="sk-SK" dirty="0"/>
          </a:p>
        </p:txBody>
      </p:sp>
      <p:pic>
        <p:nvPicPr>
          <p:cNvPr id="16386" name="Picture 2" descr="http://upload.wikimedia.org/wikipedia/commons/0/06/Dieselrainbow.jpg"/>
          <p:cNvPicPr>
            <a:picLocks noChangeAspect="1" noChangeArrowheads="1"/>
          </p:cNvPicPr>
          <p:nvPr/>
        </p:nvPicPr>
        <p:blipFill>
          <a:blip r:embed="rId2" cstate="print"/>
          <a:srcRect b="30593"/>
          <a:stretch>
            <a:fillRect/>
          </a:stretch>
        </p:blipFill>
        <p:spPr bwMode="auto">
          <a:xfrm>
            <a:off x="304800" y="3048000"/>
            <a:ext cx="5581650" cy="3457575"/>
          </a:xfrm>
          <a:prstGeom prst="rect">
            <a:avLst/>
          </a:prstGeom>
          <a:noFill/>
        </p:spPr>
      </p:pic>
      <p:pic>
        <p:nvPicPr>
          <p:cNvPr id="16388" name="Picture 4" descr="http://www.itp.uni-hannover.de/~zawischa/ITP/bildchen/PMOD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281452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 to interferencia na tenkej vrstve?</a:t>
            </a:r>
            <a:endParaRPr lang="sk-SK" dirty="0"/>
          </a:p>
        </p:txBody>
      </p:sp>
      <p:pic>
        <p:nvPicPr>
          <p:cNvPr id="31746" name="Picture 2" descr="http://www.itp.uni-hannover.de/~zawischa/ITP/bildchen/2st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48025" cy="2438400"/>
          </a:xfrm>
          <a:prstGeom prst="rect">
            <a:avLst/>
          </a:prstGeom>
          <a:noFill/>
        </p:spPr>
      </p:pic>
      <p:pic>
        <p:nvPicPr>
          <p:cNvPr id="31748" name="Picture 4" descr="http://www.itp.uni-hannover.de/~zawischa/ITP/bildchen/PMOD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3257550" cy="476250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1295400" y="6324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http://www.itp.uni-hannover.de/~zawischa/ITP/twobeams.html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 to interferencia na tenkej vrstve?</a:t>
            </a:r>
            <a:endParaRPr lang="sk-SK" dirty="0"/>
          </a:p>
        </p:txBody>
      </p:sp>
      <p:pic>
        <p:nvPicPr>
          <p:cNvPr id="32770" name="Picture 2" descr="http://www.itp.uni-hannover.de/~zawischa/ITP/bildchen/PQ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4364534" cy="3276600"/>
          </a:xfrm>
          <a:prstGeom prst="rect">
            <a:avLst/>
          </a:prstGeom>
          <a:noFill/>
        </p:spPr>
      </p:pic>
      <p:pic>
        <p:nvPicPr>
          <p:cNvPr id="32772" name="Picture 4" descr="http://www.itp.uni-hannover.de/~zawischa/ITP/bildchen/quet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438400"/>
            <a:ext cx="3248025" cy="243840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1371600" y="6172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http://www.itp.uni-hannover.de/~zawischa/ITP/twobeams.html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219200" y="1295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Je to nejaké divné s tými farbami...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Je to interferencia na tenkej vrstve?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447800" y="1066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A prečo nie sú kruhy symetricky okolo zdroja svetla...</a:t>
            </a:r>
            <a:endParaRPr lang="sk-SK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56808" t="25000" r="5124" b="11458"/>
          <a:stretch>
            <a:fillRect/>
          </a:stretch>
        </p:blipFill>
        <p:spPr bwMode="auto">
          <a:xfrm>
            <a:off x="1981200" y="2057400"/>
            <a:ext cx="4953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sk-SK" dirty="0" err="1" smtClean="0">
                <a:cs typeface="Arial" pitchFamily="34" charset="0"/>
              </a:rPr>
              <a:t>Queteletove</a:t>
            </a:r>
            <a:r>
              <a:rPr lang="sk-SK" dirty="0" smtClean="0">
                <a:cs typeface="Arial" pitchFamily="34" charset="0"/>
              </a:rPr>
              <a:t> krúžky</a:t>
            </a:r>
            <a:br>
              <a:rPr lang="sk-SK" dirty="0" smtClean="0">
                <a:cs typeface="Arial" pitchFamily="34" charset="0"/>
              </a:rPr>
            </a:br>
            <a:r>
              <a:rPr lang="sk-SK" dirty="0" smtClean="0">
                <a:cs typeface="Arial" pitchFamily="34" charset="0"/>
              </a:rPr>
              <a:t>(vysvetlené </a:t>
            </a:r>
            <a:r>
              <a:rPr lang="sk-SK" dirty="0" err="1" smtClean="0">
                <a:cs typeface="Arial" pitchFamily="34" charset="0"/>
              </a:rPr>
              <a:t>Queteletom</a:t>
            </a:r>
            <a:r>
              <a:rPr lang="sk-SK" dirty="0" smtClean="0">
                <a:cs typeface="Arial" pitchFamily="34" charset="0"/>
              </a:rPr>
              <a:t> v roku 1838)</a:t>
            </a:r>
            <a:endParaRPr lang="sk-SK" dirty="0">
              <a:cs typeface="Arial" pitchFamily="34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038600"/>
          </a:xfrm>
        </p:spPr>
        <p:txBody>
          <a:bodyPr/>
          <a:lstStyle/>
          <a:p>
            <a:r>
              <a:rPr lang="sk-SK" dirty="0" smtClean="0"/>
              <a:t>Dôležitá je prítomnosť čiastočiek rozptyľujúcich svetlo, nie súvislej vrstvy</a:t>
            </a:r>
          </a:p>
          <a:p>
            <a:r>
              <a:rPr lang="sk-SK" dirty="0" smtClean="0"/>
              <a:t>Čiastočky – napríklad vodné kvapôčky, ale aj prachové čiastočky, </a:t>
            </a:r>
            <a:r>
              <a:rPr lang="sk-SK" dirty="0" err="1" smtClean="0"/>
              <a:t>mikrokryštáliky</a:t>
            </a:r>
            <a:r>
              <a:rPr lang="sk-SK" dirty="0" smtClean="0"/>
              <a:t> (napríklad sadra)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16398" t="19792" r="14495" b="14583"/>
          <a:stretch>
            <a:fillRect/>
          </a:stretch>
        </p:blipFill>
        <p:spPr bwMode="auto">
          <a:xfrm>
            <a:off x="3990219" y="4106405"/>
            <a:ext cx="5153781" cy="275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371600" y="1219200"/>
            <a:ext cx="7498080" cy="16002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Interferencia – ak sa svetelná vlna rozdelí na dve časti a k pozorovateľovi sa dostanú po rôzne dlhých dráhach, ale pre bežné svetlo nesmie byť rozdiel väčší než zopár vlnových dĺžok (koherencia)</a:t>
            </a:r>
          </a:p>
        </p:txBody>
      </p:sp>
      <p:pic>
        <p:nvPicPr>
          <p:cNvPr id="14338" name="Picture 2" descr="http://t3.gstatic.com/images?q=tbn:ANd9GcTj5HYBBx1kNxULSeqxAvKxYsrWVoOFjo_z7FglYmJt4AsVmdRL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199" y="2819400"/>
            <a:ext cx="4126037" cy="384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čom vzniká interferencia?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1295400" y="1752600"/>
            <a:ext cx="7498080" cy="16002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Na kvapôčke vody?</a:t>
            </a:r>
          </a:p>
          <a:p>
            <a:r>
              <a:rPr lang="sk-SK" dirty="0" smtClean="0"/>
              <a:t>Nie, jav je výraznejší pri väčších kvapkách </a:t>
            </a:r>
            <a:r>
              <a:rPr lang="sk-SK" sz="3600" dirty="0" smtClean="0"/>
              <a:t>(desatiny až stotiny milimetra), na kvapkách okolo mikrometer slabý alebo vôbec nepozorovateľný</a:t>
            </a:r>
            <a:endParaRPr lang="sk-SK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05200"/>
            <a:ext cx="511610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1967</TotalTime>
  <Words>957</Words>
  <Application>Microsoft Office PowerPoint</Application>
  <PresentationFormat>Prezentácia na obrazovke (4:3)</PresentationFormat>
  <Paragraphs>107</Paragraphs>
  <Slides>21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Slnovrat</vt:lpstr>
      <vt:lpstr>13. Zahmlené sklo</vt:lpstr>
      <vt:lpstr>Čo máme vidieť?</vt:lpstr>
      <vt:lpstr>Je to interferencia na tenkej vrstve?</vt:lpstr>
      <vt:lpstr>Je to interferencia na tenkej vrstve?</vt:lpstr>
      <vt:lpstr>Je to interferencia na tenkej vrstve?</vt:lpstr>
      <vt:lpstr>Je to interferencia na tenkej vrstve?</vt:lpstr>
      <vt:lpstr>Queteletove krúžky (vysvetlené Queteletom v roku 1838)</vt:lpstr>
      <vt:lpstr>Na čom vzniká interferencia?</vt:lpstr>
      <vt:lpstr>Na čom vzniká interferencia?</vt:lpstr>
      <vt:lpstr>Na čom vzniká interferencia?</vt:lpstr>
      <vt:lpstr>Na čom vzniká interferencia?</vt:lpstr>
      <vt:lpstr>Na čom vzniká interferencia?</vt:lpstr>
      <vt:lpstr>Na čom vzniká interferencia?</vt:lpstr>
      <vt:lpstr>Na čom vzniká interferencia?</vt:lpstr>
      <vt:lpstr>Čo ak zdroj a pozorovateľ  nie sú v zákryte?</vt:lpstr>
      <vt:lpstr>Kvapka svetlo nerozptyľuje, ale láme!?</vt:lpstr>
      <vt:lpstr>Zaujímavé otázky</vt:lpstr>
      <vt:lpstr>Zaujímavé otázky</vt:lpstr>
      <vt:lpstr>Ako robiť experimenty</vt:lpstr>
      <vt:lpstr>Literatúra</vt:lpstr>
      <vt:lpstr>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Zahmlené sklo</dc:title>
  <dc:creator>kundracik</dc:creator>
  <cp:lastModifiedBy>kundracik</cp:lastModifiedBy>
  <cp:revision>55</cp:revision>
  <dcterms:created xsi:type="dcterms:W3CDTF">2011-10-16T18:44:26Z</dcterms:created>
  <dcterms:modified xsi:type="dcterms:W3CDTF">2011-10-20T06:11:18Z</dcterms:modified>
</cp:coreProperties>
</file>